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0" r:id="rId10"/>
    <p:sldId id="266" r:id="rId11"/>
    <p:sldId id="267" r:id="rId12"/>
    <p:sldId id="268" r:id="rId13"/>
    <p:sldId id="262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635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94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5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1pPr>
    <a:lvl2pPr indent="2286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2pPr>
    <a:lvl3pPr indent="4572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3pPr>
    <a:lvl4pPr indent="6858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4pPr>
    <a:lvl5pPr indent="9144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5pPr>
    <a:lvl6pPr indent="11430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6pPr>
    <a:lvl7pPr indent="13716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7pPr>
    <a:lvl8pPr indent="16002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8pPr>
    <a:lvl9pPr indent="18288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 anchor="b"/>
          <a:lstStyle>
            <a:lvl1pPr>
              <a:defRPr sz="77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1873057" y="9233688"/>
            <a:ext cx="481503" cy="451108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F7CB9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1" y="444502"/>
            <a:ext cx="11099800" cy="215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3692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2301505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0" y="9313863"/>
            <a:ext cx="13004800" cy="1587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9938" tIns="64970" rIns="129938" bIns="64970"/>
          <a:lstStyle/>
          <a:p>
            <a:endParaRPr lang="fr-FR"/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8550275" y="9369425"/>
            <a:ext cx="4210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938" tIns="64970" rIns="129938" bIns="6497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fr-FR" altLang="fr-FR" sz="1700" b="1" smtClean="0">
                <a:solidFill>
                  <a:srgbClr val="DAEDEF"/>
                </a:solidFill>
                <a:latin typeface="Times New Roman" pitchFamily="18" charset="0"/>
                <a:cs typeface="Times New Roman" pitchFamily="18" charset="0"/>
              </a:rPr>
              <a:t>SAS 2015 Berlin, XENOCS Lunch Session</a:t>
            </a:r>
          </a:p>
        </p:txBody>
      </p:sp>
    </p:spTree>
    <p:extLst>
      <p:ext uri="{BB962C8B-B14F-4D97-AF65-F5344CB8AC3E}">
        <p14:creationId xmlns:p14="http://schemas.microsoft.com/office/powerpoint/2010/main" val="62996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t"/>
          <a:lstStyle>
            <a:lvl1pPr marL="0" indent="0">
              <a:buNone/>
              <a:defRPr sz="28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t"/>
          <a:lstStyle>
            <a:lvl1pPr marL="0" indent="0">
              <a:buNone/>
              <a:defRPr sz="28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650240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Thompson for MX @ SOLEIL, MXCUBE 2018 (DLS)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‹#›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130046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130046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48142" y="804588"/>
            <a:ext cx="12201618" cy="3051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5000" b="0" i="1" cap="small">
                <a:solidFill>
                  <a:schemeClr val="accent3">
                    <a:lumOff val="44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SmarGon on Proxima 1</a:t>
            </a:r>
          </a:p>
        </p:txBody>
      </p:sp>
      <p:sp>
        <p:nvSpPr>
          <p:cNvPr id="74" name="Shape 74"/>
          <p:cNvSpPr/>
          <p:nvPr/>
        </p:nvSpPr>
        <p:spPr>
          <a:xfrm>
            <a:off x="371530" y="4274975"/>
            <a:ext cx="6958049" cy="102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sz="3000" b="0" i="1">
                <a:solidFill>
                  <a:schemeClr val="accent3">
                    <a:lumOff val="44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fr-FR" dirty="0" smtClean="0"/>
              <a:t>AT f</a:t>
            </a:r>
            <a:r>
              <a:rPr dirty="0" smtClean="0"/>
              <a:t>or </a:t>
            </a:r>
            <a:r>
              <a:rPr lang="fr-FR" smtClean="0"/>
              <a:t>MXteam@ </a:t>
            </a:r>
            <a:r>
              <a:rPr i="0" dirty="0" smtClean="0"/>
              <a:t>Synchrotron </a:t>
            </a:r>
            <a:r>
              <a:rPr i="0" dirty="0"/>
              <a:t>SOLEIL</a:t>
            </a:r>
          </a:p>
        </p:txBody>
      </p:sp>
      <p:sp>
        <p:nvSpPr>
          <p:cNvPr id="75" name="Shape 75"/>
          <p:cNvSpPr/>
          <p:nvPr/>
        </p:nvSpPr>
        <p:spPr>
          <a:xfrm>
            <a:off x="371530" y="5552697"/>
            <a:ext cx="9872699" cy="102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3000" b="0">
                <a:solidFill>
                  <a:schemeClr val="accent3">
                    <a:lumOff val="44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 i="1"/>
            </a:pPr>
            <a:r>
              <a:rPr i="0"/>
              <a:t>MXCuBE Meeting, Diamond Light Source, UK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0450" y="2946574"/>
            <a:ext cx="1036955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4000" dirty="0" err="1" smtClean="0">
                <a:solidFill>
                  <a:srgbClr val="FFFFFF"/>
                </a:solidFill>
              </a:rPr>
              <a:t>SmarGon</a:t>
            </a:r>
            <a:r>
              <a:rPr lang="fr-FR" sz="4000" dirty="0" smtClean="0">
                <a:solidFill>
                  <a:srgbClr val="FFFFFF"/>
                </a:solidFill>
              </a:rPr>
              <a:t> (+) </a:t>
            </a:r>
            <a:endParaRPr lang="fr-FR" sz="4000" dirty="0">
              <a:solidFill>
                <a:srgbClr val="FFFFFF"/>
              </a:solidFill>
            </a:endParaRPr>
          </a:p>
          <a:p>
            <a:endParaRPr lang="fr-FR" sz="4000" dirty="0">
              <a:solidFill>
                <a:srgbClr val="FFFFFF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fr-FR" sz="4000" dirty="0">
                <a:solidFill>
                  <a:srgbClr val="FFFFFF"/>
                </a:solidFill>
              </a:rPr>
              <a:t>More </a:t>
            </a:r>
            <a:r>
              <a:rPr lang="fr-FR" sz="4000" dirty="0" err="1">
                <a:solidFill>
                  <a:srgbClr val="FFFFFF"/>
                </a:solidFill>
              </a:rPr>
              <a:t>precise</a:t>
            </a:r>
            <a:r>
              <a:rPr lang="fr-FR" sz="4000" dirty="0">
                <a:solidFill>
                  <a:srgbClr val="FFFFFF"/>
                </a:solidFill>
              </a:rPr>
              <a:t> and </a:t>
            </a:r>
            <a:r>
              <a:rPr lang="fr-FR" sz="4000" dirty="0" err="1">
                <a:solidFill>
                  <a:srgbClr val="FFFFFF"/>
                </a:solidFill>
              </a:rPr>
              <a:t>faster</a:t>
            </a:r>
            <a:r>
              <a:rPr lang="fr-FR" sz="4000" dirty="0">
                <a:solidFill>
                  <a:srgbClr val="FFFFFF"/>
                </a:solidFill>
              </a:rPr>
              <a:t>. </a:t>
            </a:r>
            <a:r>
              <a:rPr lang="fr-FR" sz="4000" dirty="0" err="1">
                <a:solidFill>
                  <a:srgbClr val="FFFFFF"/>
                </a:solidFill>
              </a:rPr>
              <a:t>Better</a:t>
            </a:r>
            <a:r>
              <a:rPr lang="fr-FR" sz="4000" dirty="0">
                <a:solidFill>
                  <a:srgbClr val="FFFFFF"/>
                </a:solidFill>
              </a:rPr>
              <a:t> 3D </a:t>
            </a:r>
            <a:r>
              <a:rPr lang="fr-FR" sz="4000" dirty="0" err="1">
                <a:solidFill>
                  <a:srgbClr val="FFFFFF"/>
                </a:solidFill>
              </a:rPr>
              <a:t>accessibility</a:t>
            </a:r>
            <a:r>
              <a:rPr lang="fr-FR" sz="4000" dirty="0">
                <a:solidFill>
                  <a:srgbClr val="FFFFFF"/>
                </a:solidFill>
              </a:rPr>
              <a:t>, </a:t>
            </a:r>
            <a:r>
              <a:rPr lang="fr-FR" sz="4000" dirty="0" err="1">
                <a:solidFill>
                  <a:srgbClr val="FFFFFF"/>
                </a:solidFill>
              </a:rPr>
              <a:t>less</a:t>
            </a:r>
            <a:r>
              <a:rPr lang="fr-FR" sz="4000" dirty="0">
                <a:solidFill>
                  <a:srgbClr val="FFFFFF"/>
                </a:solidFill>
              </a:rPr>
              <a:t> </a:t>
            </a:r>
            <a:r>
              <a:rPr lang="fr-FR" sz="4000" dirty="0" err="1">
                <a:solidFill>
                  <a:srgbClr val="FFFFFF"/>
                </a:solidFill>
              </a:rPr>
              <a:t>shadowing</a:t>
            </a:r>
            <a:r>
              <a:rPr lang="fr-FR" sz="4000" dirty="0">
                <a:solidFill>
                  <a:srgbClr val="FFFFFF"/>
                </a:solidFill>
              </a:rPr>
              <a:t>.  </a:t>
            </a:r>
          </a:p>
          <a:p>
            <a:pPr algn="l"/>
            <a:endParaRPr lang="fr-FR" sz="4000" dirty="0" smtClean="0">
              <a:solidFill>
                <a:srgbClr val="FFFFFF"/>
              </a:solidFill>
            </a:endParaRPr>
          </a:p>
          <a:p>
            <a:pPr algn="l"/>
            <a:r>
              <a:rPr lang="fr-FR" sz="4000" dirty="0" err="1" smtClean="0">
                <a:solidFill>
                  <a:srgbClr val="FFFFFF"/>
                </a:solidFill>
              </a:rPr>
              <a:t>SmarGon</a:t>
            </a:r>
            <a:r>
              <a:rPr lang="fr-FR" sz="4000" dirty="0" smtClean="0">
                <a:solidFill>
                  <a:srgbClr val="FFFFFF"/>
                </a:solidFill>
              </a:rPr>
              <a:t> (-)</a:t>
            </a:r>
          </a:p>
          <a:p>
            <a:pPr algn="l"/>
            <a:endParaRPr lang="fr-FR" sz="4000" dirty="0" smtClean="0">
              <a:solidFill>
                <a:srgbClr val="FFFFFF"/>
              </a:solidFill>
            </a:endParaRPr>
          </a:p>
          <a:p>
            <a:pPr algn="l"/>
            <a:r>
              <a:rPr lang="fr-FR" sz="4000" dirty="0" smtClean="0">
                <a:solidFill>
                  <a:srgbClr val="FFFFFF"/>
                </a:solidFill>
              </a:rPr>
              <a:t>More fragile, </a:t>
            </a:r>
            <a:r>
              <a:rPr lang="fr-FR" sz="4000" dirty="0" err="1" smtClean="0">
                <a:solidFill>
                  <a:srgbClr val="FFFFFF"/>
                </a:solidFill>
              </a:rPr>
              <a:t>ω</a:t>
            </a:r>
            <a:r>
              <a:rPr lang="en-US" sz="4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Calibri" charset="0"/>
              </a:rPr>
              <a:t>stage less </a:t>
            </a:r>
            <a:r>
              <a:rPr lang="en-US" sz="4000" dirty="0" smtClean="0">
                <a:solidFill>
                  <a:srgbClr val="FFFFFF"/>
                </a:solidFill>
                <a:latin typeface="Calibri" charset="0"/>
              </a:rPr>
              <a:t>precise </a:t>
            </a:r>
            <a:r>
              <a:rPr lang="fr-FR" sz="4000" dirty="0" smtClean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4000" dirty="0" err="1" smtClean="0">
                <a:solidFill>
                  <a:srgbClr val="FFFFFF"/>
                </a:solidFill>
                <a:latin typeface="Calibri" charset="0"/>
              </a:rPr>
              <a:t>less</a:t>
            </a:r>
            <a:r>
              <a:rPr lang="fr-FR" sz="4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4000" dirty="0" err="1" smtClean="0">
                <a:solidFill>
                  <a:srgbClr val="FFFFFF"/>
                </a:solidFill>
                <a:latin typeface="Calibri" charset="0"/>
              </a:rPr>
              <a:t>therla</a:t>
            </a:r>
            <a:r>
              <a:rPr lang="fr-FR" sz="40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4000" dirty="0" err="1" smtClean="0">
                <a:solidFill>
                  <a:srgbClr val="FFFFFF"/>
                </a:solidFill>
                <a:latin typeface="Calibri" charset="0"/>
              </a:rPr>
              <a:t>inertia</a:t>
            </a:r>
            <a:r>
              <a:rPr lang="fr-FR" sz="4000" dirty="0" smtClean="0">
                <a:solidFill>
                  <a:srgbClr val="FFFFFF"/>
                </a:solidFill>
              </a:rPr>
              <a:t>. </a:t>
            </a:r>
            <a:endParaRPr lang="fr-FR" sz="4000" dirty="0">
              <a:solidFill>
                <a:srgbClr val="FFFFFF"/>
              </a:solidFill>
            </a:endParaRP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0" name="Group 81"/>
          <p:cNvGrpSpPr/>
          <p:nvPr/>
        </p:nvGrpSpPr>
        <p:grpSpPr>
          <a:xfrm>
            <a:off x="1848477" y="696849"/>
            <a:ext cx="10203825" cy="762128"/>
            <a:chOff x="0" y="0"/>
            <a:chExt cx="10203823" cy="762127"/>
          </a:xfrm>
        </p:grpSpPr>
        <p:sp>
          <p:nvSpPr>
            <p:cNvPr id="11" name="Shape 78"/>
            <p:cNvSpPr/>
            <p:nvPr/>
          </p:nvSpPr>
          <p:spPr>
            <a:xfrm>
              <a:off x="0" y="0"/>
              <a:ext cx="10203823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lang="fr-FR" dirty="0" err="1" smtClean="0"/>
                <a:t>SmarGon</a:t>
              </a:r>
              <a:r>
                <a:rPr lang="fr-FR" dirty="0" smtClean="0"/>
                <a:t> vs Crystal </a:t>
              </a:r>
              <a:r>
                <a:rPr lang="fr-FR" dirty="0" err="1" smtClean="0"/>
                <a:t>Logic</a:t>
              </a:r>
              <a:r>
                <a:rPr dirty="0" smtClean="0"/>
                <a:t> </a:t>
              </a:r>
              <a:endParaRPr dirty="0"/>
            </a:p>
          </p:txBody>
        </p:sp>
        <p:sp>
          <p:nvSpPr>
            <p:cNvPr id="12" name="Shape 79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" name="Shape 80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2"/>
          <p:cNvSpPr txBox="1">
            <a:spLocks noChangeArrowheads="1"/>
          </p:cNvSpPr>
          <p:nvPr/>
        </p:nvSpPr>
        <p:spPr bwMode="auto">
          <a:xfrm>
            <a:off x="669925" y="1636713"/>
            <a:ext cx="11880850" cy="67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Synchronisation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with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robot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critical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:</a:t>
            </a:r>
          </a:p>
          <a:p>
            <a:pPr algn="l"/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Smart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magnet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« 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shape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not optimal »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and CATS « collision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sensing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 »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too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coarse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: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modified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diameter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give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more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margin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at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transfer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used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trajectory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« slow down »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prior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placing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a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sample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algn="l"/>
            <a:endParaRPr lang="fr-FR" sz="3600" dirty="0">
              <a:solidFill>
                <a:srgbClr val="FFFFFF"/>
              </a:solidFill>
              <a:latin typeface="Calibri" charset="0"/>
            </a:endParaRPr>
          </a:p>
          <a:p>
            <a:pPr algn="l"/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« Timeout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» 20 s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after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every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robot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sample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mount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during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which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further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transfer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disabled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avoid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freeze-thaw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). </a:t>
            </a:r>
          </a:p>
          <a:p>
            <a:pPr algn="l"/>
            <a:endParaRPr lang="fr-FR" sz="3600" dirty="0">
              <a:solidFill>
                <a:srgbClr val="FFFFFF"/>
              </a:solidFill>
              <a:latin typeface="Calibri" charset="0"/>
            </a:endParaRPr>
          </a:p>
          <a:p>
            <a:pPr algn="l"/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Current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record 1219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succesful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transfers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between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failures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: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statistics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being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monitored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endParaRPr lang="fr-FR" sz="3600" dirty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8" name="Group 81"/>
          <p:cNvGrpSpPr/>
          <p:nvPr/>
        </p:nvGrpSpPr>
        <p:grpSpPr>
          <a:xfrm>
            <a:off x="1848477" y="696849"/>
            <a:ext cx="10203824" cy="762127"/>
            <a:chOff x="0" y="0"/>
            <a:chExt cx="10203822" cy="762126"/>
          </a:xfrm>
        </p:grpSpPr>
        <p:sp>
          <p:nvSpPr>
            <p:cNvPr id="9" name="Shape 78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dirty="0"/>
                <a:t>Implementation </a:t>
              </a:r>
              <a:r>
                <a:rPr lang="fr-FR" dirty="0" smtClean="0"/>
                <a:t>–</a:t>
              </a:r>
              <a:r>
                <a:rPr dirty="0" smtClean="0"/>
                <a:t> </a:t>
              </a:r>
              <a:r>
                <a:rPr lang="fr-FR" dirty="0" err="1" smtClean="0"/>
                <a:t>connection</a:t>
              </a:r>
              <a:r>
                <a:rPr lang="fr-FR" dirty="0" smtClean="0"/>
                <a:t> to CATS</a:t>
              </a:r>
              <a:endParaRPr dirty="0"/>
            </a:p>
          </p:txBody>
        </p:sp>
        <p:sp>
          <p:nvSpPr>
            <p:cNvPr id="10" name="Shape 79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885825" y="1997075"/>
            <a:ext cx="11161713" cy="67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After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initial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problems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SmarGon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has been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working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reliably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on PX1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since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May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2017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algn="l"/>
            <a:endParaRPr lang="fr-FR" sz="3600" dirty="0">
              <a:solidFill>
                <a:srgbClr val="FFFFFF"/>
              </a:solidFill>
              <a:latin typeface="Calibri" charset="0"/>
            </a:endParaRPr>
          </a:p>
          <a:p>
            <a:pPr algn="l"/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TANGO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device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servers are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shareable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(not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many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sites use TANGO….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 algn="l"/>
            <a:endParaRPr lang="fr-FR" sz="3600" dirty="0">
              <a:solidFill>
                <a:srgbClr val="FFFFFF"/>
              </a:solidFill>
              <a:latin typeface="Calibri" charset="0"/>
            </a:endParaRPr>
          </a:p>
          <a:p>
            <a:pPr algn="l"/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Collect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and PX1Environment servers are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very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specific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to 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PX1 – not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easily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shareable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Experience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them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algn="l"/>
            <a:endParaRPr lang="fr-FR" sz="3600" dirty="0">
              <a:solidFill>
                <a:srgbClr val="FFFFFF"/>
              </a:solidFill>
              <a:latin typeface="Calibri" charset="0"/>
            </a:endParaRPr>
          </a:p>
          <a:p>
            <a:pPr algn="l"/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Future : 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Qt4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soon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then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Helical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scans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sample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centring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with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χ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 non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zero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, 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consider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replacing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l-GR" sz="3600" dirty="0">
                <a:solidFill>
                  <a:srgbClr val="FFFFFF"/>
                </a:solidFill>
                <a:latin typeface="Calibri" charset="0"/>
              </a:rPr>
              <a:t>ω </a:t>
            </a:r>
            <a:r>
              <a:rPr lang="en-US" sz="3600" dirty="0">
                <a:solidFill>
                  <a:srgbClr val="FFFFFF"/>
                </a:solidFill>
                <a:latin typeface="Calibri" charset="0"/>
              </a:rPr>
              <a:t>axis with Crystal Logic </a:t>
            </a:r>
            <a:r>
              <a:rPr lang="el-GR" sz="3600" dirty="0" smtClean="0">
                <a:solidFill>
                  <a:srgbClr val="FFFFFF"/>
                </a:solidFill>
                <a:latin typeface="Calibri" charset="0"/>
              </a:rPr>
              <a:t>ω</a:t>
            </a:r>
            <a:r>
              <a:rPr lang="en-US" sz="3600" dirty="0" smtClean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EIGER on PX1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from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Summer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2018.</a:t>
            </a:r>
          </a:p>
        </p:txBody>
      </p:sp>
      <p:grpSp>
        <p:nvGrpSpPr>
          <p:cNvPr id="4" name="Group 81"/>
          <p:cNvGrpSpPr/>
          <p:nvPr/>
        </p:nvGrpSpPr>
        <p:grpSpPr>
          <a:xfrm>
            <a:off x="1848477" y="696849"/>
            <a:ext cx="10203824" cy="762127"/>
            <a:chOff x="0" y="0"/>
            <a:chExt cx="10203822" cy="762126"/>
          </a:xfrm>
        </p:grpSpPr>
        <p:sp>
          <p:nvSpPr>
            <p:cNvPr id="5" name="Shape 78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algn="ctr"/>
              <a:r>
                <a:rPr lang="fr-FR" dirty="0" smtClean="0"/>
                <a:t>Conclusions</a:t>
              </a:r>
              <a:endParaRPr dirty="0"/>
            </a:p>
          </p:txBody>
        </p:sp>
        <p:sp>
          <p:nvSpPr>
            <p:cNvPr id="6" name="Shape 79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7" name="Shape 80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pSp>
        <p:nvGrpSpPr>
          <p:cNvPr id="165" name="Group 165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162" name="Shape 162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SmarGon in MXCuBE</a:t>
              </a:r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66" name="Shape 166"/>
          <p:cNvSpPr/>
          <p:nvPr/>
        </p:nvSpPr>
        <p:spPr>
          <a:xfrm>
            <a:off x="2892458" y="1478026"/>
            <a:ext cx="999857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just" defTabSz="914400"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v. Qt3</a:t>
            </a:r>
          </a:p>
        </p:txBody>
      </p:sp>
      <p:pic>
        <p:nvPicPr>
          <p:cNvPr id="168" name="ScreenshotMxCube.png"/>
          <p:cNvPicPr>
            <a:picLocks noChangeAspect="1"/>
          </p:cNvPicPr>
          <p:nvPr/>
        </p:nvPicPr>
        <p:blipFill>
          <a:blip r:embed="rId2">
            <a:extLst/>
          </a:blip>
          <a:srcRect l="71498" t="9065" r="8968" b="59281"/>
          <a:stretch>
            <a:fillRect/>
          </a:stretch>
        </p:blipFill>
        <p:spPr>
          <a:xfrm>
            <a:off x="797814" y="3993656"/>
            <a:ext cx="5189008" cy="4565841"/>
          </a:xfrm>
          <a:prstGeom prst="rect">
            <a:avLst/>
          </a:prstGeom>
          <a:ln w="25400">
            <a:solidFill>
              <a:schemeClr val="accent1"/>
            </a:solidFill>
            <a:bevel/>
          </a:ln>
        </p:spPr>
      </p:pic>
      <p:sp>
        <p:nvSpPr>
          <p:cNvPr id="169" name="Shape 169"/>
          <p:cNvSpPr/>
          <p:nvPr/>
        </p:nvSpPr>
        <p:spPr>
          <a:xfrm>
            <a:off x="9657324" y="1478026"/>
            <a:ext cx="999857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just" defTabSz="914400"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v. Qt4</a:t>
            </a:r>
          </a:p>
        </p:txBody>
      </p:sp>
      <p:pic>
        <p:nvPicPr>
          <p:cNvPr id="11" name="ScreenshotMxCube.png"/>
          <p:cNvPicPr>
            <a:picLocks noChangeAspect="1"/>
          </p:cNvPicPr>
          <p:nvPr/>
        </p:nvPicPr>
        <p:blipFill>
          <a:blip r:embed="rId2">
            <a:extLst/>
          </a:blip>
          <a:srcRect l="33477" t="11946" r="44240" b="77333"/>
          <a:stretch>
            <a:fillRect/>
          </a:stretch>
        </p:blipFill>
        <p:spPr>
          <a:xfrm>
            <a:off x="797815" y="2022224"/>
            <a:ext cx="5189149" cy="1355571"/>
          </a:xfrm>
          <a:prstGeom prst="rect">
            <a:avLst/>
          </a:prstGeom>
          <a:ln w="25400">
            <a:solidFill>
              <a:schemeClr val="accent1"/>
            </a:solidFill>
            <a:beve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175" name="Group 175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172" name="Shape 172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Differences with previous gonio </a:t>
              </a:r>
            </a:p>
          </p:txBody>
        </p:sp>
        <p:sp>
          <p:nvSpPr>
            <p:cNvPr id="173" name="Shape 173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76" name="Shape 176"/>
          <p:cNvSpPr/>
          <p:nvPr/>
        </p:nvSpPr>
        <p:spPr>
          <a:xfrm>
            <a:off x="234056" y="2052574"/>
            <a:ext cx="11309716" cy="357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80736" indent="-280736" algn="just" defTabSz="914400">
              <a:buSzPct val="100000"/>
              <a:buChar char="+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overall, better sphere of </a:t>
            </a:r>
            <a:r>
              <a:rPr dirty="0" smtClean="0"/>
              <a:t>confusion</a:t>
            </a:r>
            <a:r>
              <a:rPr lang="fr-FR" dirty="0" smtClean="0"/>
              <a:t>,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centring</a:t>
            </a:r>
            <a:endParaRPr dirty="0"/>
          </a:p>
          <a:p>
            <a:pPr marL="280736" indent="-280736" algn="just" defTabSz="914400">
              <a:buSzPct val="100000"/>
              <a:buChar char="+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hardware more compact, allowing to decrease the minimum detector distance from the sample to 140 mm (previously 190 mm</a:t>
            </a:r>
            <a:r>
              <a:rPr dirty="0" smtClean="0"/>
              <a:t>)</a:t>
            </a:r>
            <a:r>
              <a:rPr lang="fr-FR" dirty="0" smtClean="0"/>
              <a:t>, </a:t>
            </a:r>
            <a:r>
              <a:rPr lang="fr-FR" dirty="0" err="1" smtClean="0"/>
              <a:t>shadowing</a:t>
            </a:r>
            <a:r>
              <a:rPr lang="fr-FR" dirty="0" smtClean="0"/>
              <a:t>, </a:t>
            </a:r>
            <a:r>
              <a:rPr lang="fr-FR" dirty="0" err="1" smtClean="0"/>
              <a:t>better</a:t>
            </a:r>
            <a:r>
              <a:rPr lang="fr-FR" dirty="0" smtClean="0"/>
              <a:t> collision </a:t>
            </a:r>
            <a:r>
              <a:rPr lang="fr-FR" dirty="0" err="1" smtClean="0"/>
              <a:t>map</a:t>
            </a:r>
            <a:endParaRPr dirty="0"/>
          </a:p>
          <a:p>
            <a:pPr algn="just" defTabSz="914400"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280736" indent="-280736" algn="just" defTabSz="914400">
              <a:buSzPct val="100000"/>
              <a:buChar char="-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 dirty="0"/>
              <a:t>less robust</a:t>
            </a:r>
            <a:r>
              <a:rPr dirty="0"/>
              <a:t>, limiting sample manual mounting to experienced users</a:t>
            </a:r>
          </a:p>
          <a:p>
            <a:pPr marL="280736" indent="-280736" algn="just" defTabSz="914400">
              <a:buSzPct val="100000"/>
              <a:buChar char="-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control of the Omega rotation axis (used for data collection) less accurate</a:t>
            </a:r>
          </a:p>
          <a:p>
            <a:pPr marL="280736" indent="-280736" algn="just" defTabSz="914400">
              <a:buSzPct val="100000"/>
              <a:buChar char="-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dead-time of 20sec in between samples before new loading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2776732" y="5915379"/>
            <a:ext cx="10203824" cy="762128"/>
            <a:chOff x="0" y="0"/>
            <a:chExt cx="10203822" cy="762126"/>
          </a:xfrm>
        </p:grpSpPr>
        <p:sp>
          <p:nvSpPr>
            <p:cNvPr id="177" name="Shape 177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dirty="0" smtClean="0"/>
                <a:t>Plan</a:t>
              </a:r>
              <a:r>
                <a:rPr lang="fr-FR" dirty="0" smtClean="0"/>
                <a:t>n</a:t>
              </a:r>
              <a:r>
                <a:rPr dirty="0" smtClean="0"/>
                <a:t>ed </a:t>
              </a:r>
              <a:r>
                <a:rPr dirty="0"/>
                <a:t>implementations</a:t>
              </a:r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81" name="Shape 181"/>
          <p:cNvSpPr/>
          <p:nvPr/>
        </p:nvSpPr>
        <p:spPr>
          <a:xfrm>
            <a:off x="2019001" y="7356696"/>
            <a:ext cx="8039797" cy="146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80736" indent="-280736" algn="just" defTabSz="914400">
              <a:buSzPct val="100000"/>
              <a:buChar char="✓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Sample centring with a Chi angle different than 0º</a:t>
            </a:r>
          </a:p>
          <a:p>
            <a:pPr marL="280736" indent="-280736" algn="just" defTabSz="914400">
              <a:buSzPct val="100000"/>
              <a:buChar char="➡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Implementation of the HelicalScan data collection</a:t>
            </a:r>
          </a:p>
          <a:p>
            <a:pPr marL="280736" indent="-280736" algn="just" defTabSz="914400">
              <a:buSzPct val="100000"/>
              <a:buChar char="➡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Finding ways to easily build shadowing maps</a:t>
            </a:r>
          </a:p>
        </p:txBody>
      </p:sp>
    </p:spTree>
    <p:extLst>
      <p:ext uri="{BB962C8B-B14F-4D97-AF65-F5344CB8AC3E}">
        <p14:creationId xmlns:p14="http://schemas.microsoft.com/office/powerpoint/2010/main" val="40024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82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263" y="1301304"/>
            <a:ext cx="12026274" cy="6764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81"/>
          <p:cNvGrpSpPr/>
          <p:nvPr/>
        </p:nvGrpSpPr>
        <p:grpSpPr>
          <a:xfrm>
            <a:off x="2776732" y="351725"/>
            <a:ext cx="10203824" cy="762127"/>
            <a:chOff x="0" y="0"/>
            <a:chExt cx="10203822" cy="762126"/>
          </a:xfrm>
        </p:grpSpPr>
        <p:sp>
          <p:nvSpPr>
            <p:cNvPr id="9" name="Shape 78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Implementation - time line</a:t>
              </a:r>
            </a:p>
          </p:txBody>
        </p:sp>
        <p:sp>
          <p:nvSpPr>
            <p:cNvPr id="10" name="Shape 79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6.jpg"/>
          <p:cNvPicPr>
            <a:picLocks noChangeAspect="1"/>
          </p:cNvPicPr>
          <p:nvPr/>
        </p:nvPicPr>
        <p:blipFill>
          <a:blip r:embed="rId2">
            <a:alphaModFix amt="14944"/>
            <a:extLst/>
          </a:blip>
          <a:stretch>
            <a:fillRect/>
          </a:stretch>
        </p:blipFill>
        <p:spPr>
          <a:xfrm>
            <a:off x="489263" y="1301304"/>
            <a:ext cx="12026274" cy="676478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89" name="Group 89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86" name="Shape 86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Implementation - time line</a:t>
              </a:r>
            </a:p>
          </p:txBody>
        </p:sp>
        <p:sp>
          <p:nvSpPr>
            <p:cNvPr id="87" name="Shape 87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884899" y="2709288"/>
            <a:ext cx="12007418" cy="4884189"/>
            <a:chOff x="0" y="0"/>
            <a:chExt cx="12007416" cy="4884187"/>
          </a:xfrm>
        </p:grpSpPr>
        <p:sp>
          <p:nvSpPr>
            <p:cNvPr id="90" name="Shape 90"/>
            <p:cNvSpPr/>
            <p:nvPr/>
          </p:nvSpPr>
          <p:spPr>
            <a:xfrm>
              <a:off x="1435137" y="290559"/>
              <a:ext cx="10572279" cy="610325"/>
            </a:xfrm>
            <a:prstGeom prst="rightArrow">
              <a:avLst>
                <a:gd name="adj1" fmla="val 52578"/>
                <a:gd name="adj2" fmla="val 229779"/>
              </a:avLst>
            </a:prstGeom>
            <a:solidFill>
              <a:schemeClr val="accent3">
                <a:lumOff val="44000"/>
                <a:alpha val="33305"/>
              </a:schemeClr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flipV="1">
              <a:off x="1756656" y="754849"/>
              <a:ext cx="1" cy="83397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2699574" y="28422"/>
              <a:ext cx="750973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2016</a:t>
              </a:r>
            </a:p>
          </p:txBody>
        </p:sp>
        <p:sp>
          <p:nvSpPr>
            <p:cNvPr id="93" name="Shape 93"/>
            <p:cNvSpPr/>
            <p:nvPr/>
          </p:nvSpPr>
          <p:spPr>
            <a:xfrm flipV="1">
              <a:off x="2415858" y="754849"/>
              <a:ext cx="1" cy="83397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V="1">
              <a:off x="3075060" y="754850"/>
              <a:ext cx="1" cy="172118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flipV="1">
              <a:off x="3734262" y="754850"/>
              <a:ext cx="1" cy="244651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flipV="1">
              <a:off x="5711868" y="754849"/>
              <a:ext cx="1" cy="83397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flipV="1">
              <a:off x="6371070" y="754849"/>
              <a:ext cx="1" cy="83397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flipV="1">
              <a:off x="7030272" y="754850"/>
              <a:ext cx="1" cy="172118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flipV="1">
              <a:off x="7689474" y="754849"/>
              <a:ext cx="1" cy="83397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534466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08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2193669" y="359542"/>
              <a:ext cx="444379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09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2852870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3512073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4171275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4830477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5489679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6148881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6808084" y="359542"/>
              <a:ext cx="444379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04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7467285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05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8126487" y="359542"/>
              <a:ext cx="44438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…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8785689" y="359542"/>
              <a:ext cx="877685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today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7313988" y="28422"/>
              <a:ext cx="750973" cy="4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2017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886239" y="1588822"/>
              <a:ext cx="1707228" cy="4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First delivery</a:t>
              </a:r>
            </a:p>
          </p:txBody>
        </p:sp>
        <p:sp>
          <p:nvSpPr>
            <p:cNvPr id="114" name="Shape 114"/>
            <p:cNvSpPr/>
            <p:nvPr/>
          </p:nvSpPr>
          <p:spPr>
            <a:xfrm flipV="1">
              <a:off x="2415858" y="2099105"/>
              <a:ext cx="1" cy="29598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773458" y="2227344"/>
              <a:ext cx="62559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567520" y="2414720"/>
              <a:ext cx="166307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off-line tests</a:t>
              </a:r>
            </a:p>
          </p:txBody>
        </p:sp>
        <p:sp>
          <p:nvSpPr>
            <p:cNvPr id="117" name="Shape 117"/>
            <p:cNvSpPr/>
            <p:nvPr/>
          </p:nvSpPr>
          <p:spPr>
            <a:xfrm flipV="1">
              <a:off x="3075060" y="2905373"/>
              <a:ext cx="1" cy="29598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14868" y="3189695"/>
              <a:ext cx="2086777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First installation</a:t>
              </a:r>
            </a:p>
          </p:txBody>
        </p:sp>
        <p:sp>
          <p:nvSpPr>
            <p:cNvPr id="119" name="Shape 119"/>
            <p:cNvSpPr/>
            <p:nvPr/>
          </p:nvSpPr>
          <p:spPr>
            <a:xfrm flipV="1">
              <a:off x="3734262" y="3680348"/>
              <a:ext cx="1" cy="29598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649112" y="4023863"/>
              <a:ext cx="2136694" cy="860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Removal</a:t>
              </a:r>
            </a:p>
            <a:p>
              <a: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back to SmarAct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4674610" y="1588822"/>
              <a:ext cx="2074519" cy="4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Second delivery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5711868" y="2227344"/>
              <a:ext cx="12596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522732" y="2414720"/>
              <a:ext cx="1663071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off-line tests</a:t>
              </a:r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7030273" y="2905373"/>
              <a:ext cx="1" cy="29598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786435" y="3189695"/>
              <a:ext cx="2454068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Second installation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8573393" y="1588822"/>
              <a:ext cx="868972" cy="4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In use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7672670" y="1615441"/>
              <a:ext cx="2875803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1064" y="0"/>
              <a:ext cx="901610" cy="490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~2007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517535"/>
              <a:ext cx="1074028" cy="1119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dirty="0" smtClean="0"/>
                <a:t>Crystal </a:t>
              </a:r>
              <a:r>
                <a:rPr lang="fr-FR" dirty="0" err="1" smtClean="0"/>
                <a:t>Logic</a:t>
              </a:r>
              <a:r>
                <a:rPr dirty="0" smtClean="0"/>
                <a:t> </a:t>
              </a:r>
              <a:endParaRPr dirty="0"/>
            </a:p>
            <a:p>
              <a:pPr algn="ctr" defTabSz="914400">
                <a:defRPr sz="22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kappa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36" name="Group 136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133" name="Shape 133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Reminder - Coordinate system</a:t>
              </a:r>
            </a:p>
          </p:txBody>
        </p:sp>
        <p:sp>
          <p:nvSpPr>
            <p:cNvPr id="134" name="Shape 134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pic>
        <p:nvPicPr>
          <p:cNvPr id="137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3" y="1342760"/>
            <a:ext cx="11592521" cy="7378966"/>
          </a:xfrm>
          <a:prstGeom prst="rect">
            <a:avLst/>
          </a:prstGeom>
          <a:ln w="12700">
            <a:miter lim="400000"/>
          </a:ln>
          <a:effectLst>
            <a:outerShdw blurRad="254000" dist="19351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38" name="Shape 138"/>
          <p:cNvSpPr/>
          <p:nvPr/>
        </p:nvSpPr>
        <p:spPr>
          <a:xfrm>
            <a:off x="785114" y="1525477"/>
            <a:ext cx="3228912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Omega	- #6</a:t>
            </a:r>
          </a:p>
          <a:p>
            <a:pPr defTabSz="9144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Phi		- #5</a:t>
            </a:r>
          </a:p>
          <a:p>
            <a:pPr defTabSz="9144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Chi		- #3 &amp; #4</a:t>
            </a:r>
          </a:p>
          <a:p>
            <a:pPr defTabSz="9144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X		- #3 &amp; #4</a:t>
            </a:r>
          </a:p>
          <a:p>
            <a:pPr defTabSz="9144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Y		- #1</a:t>
            </a:r>
          </a:p>
          <a:p>
            <a:pPr defTabSz="9144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Z		- #2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44" name="Group 144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141" name="Shape 141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Goniometer range and measured S-O-C</a:t>
              </a:r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pic>
        <p:nvPicPr>
          <p:cNvPr id="1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418" y="1339849"/>
            <a:ext cx="9995964" cy="41640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 150"/>
          <p:cNvGrpSpPr/>
          <p:nvPr/>
        </p:nvGrpSpPr>
        <p:grpSpPr>
          <a:xfrm>
            <a:off x="785175" y="5567090"/>
            <a:ext cx="4396858" cy="4443189"/>
            <a:chOff x="592726" y="-196392"/>
            <a:chExt cx="4396857" cy="4443187"/>
          </a:xfrm>
        </p:grpSpPr>
        <p:pic>
          <p:nvPicPr>
            <p:cNvPr id="146" name="Screen Shot 2016-09-24 at 00.04.4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555" t="562" r="16471" b="168"/>
            <a:stretch>
              <a:fillRect/>
            </a:stretch>
          </p:blipFill>
          <p:spPr>
            <a:xfrm>
              <a:off x="592726" y="-196393"/>
              <a:ext cx="4235331" cy="397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5"/>
                    <a:pt x="2882" y="3016"/>
                  </a:cubicBezTo>
                  <a:cubicBezTo>
                    <a:pt x="-961" y="7037"/>
                    <a:pt x="-961" y="13558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8"/>
                    <a:pt x="20639" y="7037"/>
                    <a:pt x="16796" y="3016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149" name="Group 149"/>
            <p:cNvGrpSpPr/>
            <p:nvPr/>
          </p:nvGrpSpPr>
          <p:grpSpPr>
            <a:xfrm>
              <a:off x="2932968" y="3747361"/>
              <a:ext cx="2056616" cy="499435"/>
              <a:chOff x="120533" y="169333"/>
              <a:chExt cx="2056615" cy="499434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120533" y="276013"/>
                <a:ext cx="2056616" cy="3927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 defTabSz="914400">
                  <a:defRPr sz="1800"/>
                </a:lvl1pPr>
              </a:lstStyle>
              <a:p>
                <a:r>
                  <a:t>Beam direction</a:t>
                </a:r>
              </a:p>
            </p:txBody>
          </p:sp>
          <p:sp>
            <p:nvSpPr>
              <p:cNvPr id="148" name="Shape 148"/>
              <p:cNvSpPr/>
              <p:nvPr/>
            </p:nvSpPr>
            <p:spPr>
              <a:xfrm flipH="1" flipV="1">
                <a:off x="736328" y="169333"/>
                <a:ext cx="82502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151" name="Shape 151"/>
          <p:cNvSpPr/>
          <p:nvPr/>
        </p:nvSpPr>
        <p:spPr>
          <a:xfrm>
            <a:off x="5032310" y="6702807"/>
            <a:ext cx="7798524" cy="153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just" defTabSz="914400">
              <a:defRPr sz="30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For now, the Chi angle has been limited to &lt; 50º to avoid any collision while turning Omega by 360º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57" name="Group 157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154" name="Shape 154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IT Environment</a:t>
              </a:r>
            </a:p>
          </p:txBody>
        </p:sp>
        <p:sp>
          <p:nvSpPr>
            <p:cNvPr id="155" name="Shape 155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pic>
        <p:nvPicPr>
          <p:cNvPr id="158" name="image36.png"/>
          <p:cNvPicPr>
            <a:picLocks noChangeAspect="1"/>
          </p:cNvPicPr>
          <p:nvPr/>
        </p:nvPicPr>
        <p:blipFill>
          <a:blip r:embed="rId2">
            <a:extLst/>
          </a:blip>
          <a:srcRect b="5011"/>
          <a:stretch>
            <a:fillRect/>
          </a:stretch>
        </p:blipFill>
        <p:spPr>
          <a:xfrm>
            <a:off x="7878644" y="1141596"/>
            <a:ext cx="5034596" cy="825053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80120" y="2661911"/>
            <a:ext cx="7798524" cy="487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85750" indent="-285750" algn="just" defTabSz="914400">
              <a:buSzPct val="100000"/>
              <a:buFont typeface="Arial"/>
              <a:buChar char="•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Environment at SOLEIL PROXIMA-1:</a:t>
            </a:r>
          </a:p>
          <a:p>
            <a:pPr marL="742950" lvl="1" indent="-285750" algn="just" defTabSz="914400">
              <a:buSzPct val="100000"/>
              <a:buFont typeface="Arial"/>
              <a:buChar char="•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Tango communication protocol</a:t>
            </a:r>
          </a:p>
          <a:p>
            <a:pPr marL="742950" lvl="1" indent="-285750" algn="just" defTabSz="914400">
              <a:buSzPct val="100000"/>
              <a:buFont typeface="Arial"/>
              <a:buChar char="•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specific C++ Tango device server </a:t>
            </a:r>
            <a:br>
              <a:rPr dirty="0"/>
            </a:br>
            <a:r>
              <a:rPr dirty="0"/>
              <a:t>(ds_SGonPPMAC, SGONAXIS)</a:t>
            </a:r>
          </a:p>
          <a:p>
            <a:pPr marL="742950" lvl="1" indent="-285750" algn="just" defTabSz="914400">
              <a:buSzPct val="100000"/>
              <a:buFont typeface="Arial"/>
              <a:buChar char="•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Python-based clients (MXCuBE)</a:t>
            </a:r>
            <a:br>
              <a:rPr dirty="0"/>
            </a:br>
            <a:endParaRPr dirty="0"/>
          </a:p>
          <a:p>
            <a:pPr marL="285750" indent="-285750" algn="just" defTabSz="914400">
              <a:buSzPct val="100000"/>
              <a:buFont typeface="Arial"/>
              <a:buChar char="•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SmarAct-made GUI only used during the calibration </a:t>
            </a:r>
            <a:r>
              <a:rPr dirty="0" smtClean="0"/>
              <a:t>processes</a:t>
            </a:r>
            <a:endParaRPr lang="fr-FR" dirty="0" smtClean="0"/>
          </a:p>
          <a:p>
            <a:pPr marL="285750" indent="-285750" algn="just" defTabSz="914400">
              <a:buSzPct val="100000"/>
              <a:buFont typeface="Arial"/>
              <a:buChar char="•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algn="just" defTabSz="914400">
              <a:buSzPct val="100000"/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just" defTabSz="914400"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bs.twimg.com/media/CrCJBMMXgAEvY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2" y="5370359"/>
            <a:ext cx="3581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63662" y="3330640"/>
            <a:ext cx="34559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FFFFFF"/>
                </a:solidFill>
                <a:latin typeface="+mj-lt"/>
              </a:rPr>
              <a:t>C++ Tango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Device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600" dirty="0" smtClean="0">
                <a:solidFill>
                  <a:srgbClr val="FFFFFF"/>
                </a:solidFill>
                <a:latin typeface="+mj-lt"/>
              </a:rPr>
              <a:t>Servers</a:t>
            </a:r>
          </a:p>
          <a:p>
            <a:pPr>
              <a:defRPr/>
            </a:pPr>
            <a:endParaRPr lang="fr-FR" sz="16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fr-FR" sz="1600" dirty="0" err="1">
                <a:solidFill>
                  <a:srgbClr val="FFFFFF"/>
                </a:solidFill>
                <a:latin typeface="+mj-lt"/>
              </a:rPr>
              <a:t>SGonAxis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: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Implements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control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functions</a:t>
            </a:r>
            <a:endParaRPr lang="fr-FR" sz="16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fr-FR" sz="1600" dirty="0" err="1">
                <a:solidFill>
                  <a:srgbClr val="FFFFFF"/>
                </a:solidFill>
                <a:latin typeface="+mj-lt"/>
              </a:rPr>
              <a:t>SGonBox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: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Status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of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controller</a:t>
            </a:r>
            <a:endParaRPr lang="fr-FR" sz="16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fr-FR" sz="1600" dirty="0" err="1">
                <a:solidFill>
                  <a:srgbClr val="FFFFFF"/>
                </a:solidFill>
                <a:latin typeface="+mj-lt"/>
              </a:rPr>
              <a:t>SGonBoxData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: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Readback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of data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from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+mj-lt"/>
              </a:rPr>
              <a:t>controller</a:t>
            </a:r>
            <a:r>
              <a:rPr lang="fr-FR" sz="1600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6561411"/>
            <a:ext cx="44894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ZoneTexte 5"/>
          <p:cNvSpPr txBox="1">
            <a:spLocks noChangeArrowheads="1"/>
          </p:cNvSpPr>
          <p:nvPr/>
        </p:nvSpPr>
        <p:spPr bwMode="auto">
          <a:xfrm>
            <a:off x="7797800" y="3330640"/>
            <a:ext cx="42497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FFFFFF"/>
                </a:solidFill>
              </a:rPr>
              <a:t>Python</a:t>
            </a:r>
            <a:endParaRPr lang="fr-FR" sz="1600" dirty="0">
              <a:solidFill>
                <a:srgbClr val="FFFFFF"/>
              </a:solidFill>
            </a:endParaRPr>
          </a:p>
          <a:p>
            <a:endParaRPr lang="fr-FR" sz="1600" dirty="0">
              <a:solidFill>
                <a:srgbClr val="FFFFFF"/>
              </a:solidFill>
            </a:endParaRPr>
          </a:p>
          <a:p>
            <a:r>
              <a:rPr lang="fr-FR" sz="1600" dirty="0">
                <a:solidFill>
                  <a:srgbClr val="FFFFFF"/>
                </a:solidFill>
              </a:rPr>
              <a:t> PX1Environment.py : Robot </a:t>
            </a:r>
            <a:r>
              <a:rPr lang="fr-FR" sz="1600" dirty="0" err="1">
                <a:solidFill>
                  <a:srgbClr val="FFFFFF"/>
                </a:solidFill>
              </a:rPr>
              <a:t>status</a:t>
            </a:r>
            <a:r>
              <a:rPr lang="fr-FR" sz="1600" dirty="0">
                <a:solidFill>
                  <a:srgbClr val="FFFFFF"/>
                </a:solidFill>
              </a:rPr>
              <a:t>, detector position, </a:t>
            </a:r>
            <a:r>
              <a:rPr lang="fr-FR" sz="1600" dirty="0" err="1">
                <a:solidFill>
                  <a:srgbClr val="FFFFFF"/>
                </a:solidFill>
              </a:rPr>
              <a:t>beamstop</a:t>
            </a:r>
            <a:r>
              <a:rPr lang="fr-FR" sz="1600" dirty="0">
                <a:solidFill>
                  <a:srgbClr val="FFFFFF"/>
                </a:solidFill>
              </a:rPr>
              <a:t>, </a:t>
            </a:r>
            <a:r>
              <a:rPr lang="fr-FR" sz="1600" dirty="0" err="1">
                <a:solidFill>
                  <a:srgbClr val="FFFFFF"/>
                </a:solidFill>
              </a:rPr>
              <a:t>collimator</a:t>
            </a:r>
            <a:r>
              <a:rPr lang="fr-FR" sz="1600" dirty="0">
                <a:solidFill>
                  <a:srgbClr val="FFFFFF"/>
                </a:solidFill>
              </a:rPr>
              <a:t>, </a:t>
            </a:r>
            <a:r>
              <a:rPr lang="fr-FR" sz="1600" dirty="0" err="1">
                <a:solidFill>
                  <a:srgbClr val="FFFFFF"/>
                </a:solidFill>
              </a:rPr>
              <a:t>Cryocooler</a:t>
            </a:r>
            <a:r>
              <a:rPr lang="fr-FR" sz="1600" dirty="0">
                <a:solidFill>
                  <a:srgbClr val="FFFFFF"/>
                </a:solidFill>
              </a:rPr>
              <a:t>, </a:t>
            </a:r>
            <a:r>
              <a:rPr lang="fr-FR" sz="1600" dirty="0" err="1">
                <a:solidFill>
                  <a:srgbClr val="FFFFFF"/>
                </a:solidFill>
              </a:rPr>
              <a:t>Keyence</a:t>
            </a:r>
            <a:r>
              <a:rPr lang="fr-FR" sz="1600" dirty="0">
                <a:solidFill>
                  <a:srgbClr val="FFFFFF"/>
                </a:solidFill>
              </a:rPr>
              <a:t> lasers and </a:t>
            </a:r>
            <a:r>
              <a:rPr lang="fr-FR" sz="1600" dirty="0" err="1">
                <a:solidFill>
                  <a:srgbClr val="FFFFFF"/>
                </a:solidFill>
              </a:rPr>
              <a:t>lighting</a:t>
            </a:r>
            <a:r>
              <a:rPr lang="fr-FR" sz="1600" dirty="0">
                <a:solidFill>
                  <a:srgbClr val="FFFFFF"/>
                </a:solidFill>
              </a:rPr>
              <a:t> positions</a:t>
            </a:r>
          </a:p>
          <a:p>
            <a:r>
              <a:rPr lang="fr-FR" sz="1600" dirty="0" err="1">
                <a:solidFill>
                  <a:srgbClr val="FFFFFF"/>
                </a:solidFill>
              </a:rPr>
              <a:t>Collect.py</a:t>
            </a:r>
            <a:r>
              <a:rPr lang="fr-FR" sz="1600" dirty="0">
                <a:solidFill>
                  <a:srgbClr val="FFFFFF"/>
                </a:solidFill>
              </a:rPr>
              <a:t> : Data collection (</a:t>
            </a:r>
            <a:r>
              <a:rPr lang="fr-FR" sz="1600" dirty="0" err="1">
                <a:solidFill>
                  <a:srgbClr val="FFFFFF"/>
                </a:solidFill>
              </a:rPr>
              <a:t>Goniometer</a:t>
            </a:r>
            <a:r>
              <a:rPr lang="fr-FR" sz="1600" dirty="0">
                <a:solidFill>
                  <a:srgbClr val="FFFFFF"/>
                </a:solidFill>
              </a:rPr>
              <a:t> speed, </a:t>
            </a:r>
            <a:r>
              <a:rPr lang="fr-FR" sz="1600" dirty="0" err="1">
                <a:solidFill>
                  <a:srgbClr val="FFFFFF"/>
                </a:solidFill>
              </a:rPr>
              <a:t>angular</a:t>
            </a:r>
            <a:r>
              <a:rPr lang="fr-FR" sz="1600" dirty="0">
                <a:solidFill>
                  <a:srgbClr val="FFFFFF"/>
                </a:solidFill>
              </a:rPr>
              <a:t> range, </a:t>
            </a:r>
            <a:r>
              <a:rPr lang="fr-FR" sz="1600" dirty="0" err="1">
                <a:solidFill>
                  <a:srgbClr val="FFFFFF"/>
                </a:solidFill>
              </a:rPr>
              <a:t>shutter</a:t>
            </a:r>
            <a:r>
              <a:rPr lang="fr-FR" sz="1600" dirty="0">
                <a:solidFill>
                  <a:srgbClr val="FFFFFF"/>
                </a:solidFill>
              </a:rPr>
              <a:t>, detector mode</a:t>
            </a:r>
            <a:r>
              <a:rPr lang="fr-FR" sz="16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fr-FR" sz="1600" dirty="0" err="1" smtClean="0">
                <a:solidFill>
                  <a:srgbClr val="FFFFFF"/>
                </a:solidFill>
              </a:rPr>
              <a:t>CATSCryoTong.py</a:t>
            </a:r>
            <a:r>
              <a:rPr lang="fr-FR" sz="1600" dirty="0" smtClean="0">
                <a:solidFill>
                  <a:srgbClr val="FFFFFF"/>
                </a:solidFill>
              </a:rPr>
              <a:t> (Robot </a:t>
            </a:r>
            <a:r>
              <a:rPr lang="fr-FR" sz="1600" dirty="0" err="1" smtClean="0">
                <a:solidFill>
                  <a:srgbClr val="FFFFFF"/>
                </a:solidFill>
              </a:rPr>
              <a:t>trajectory</a:t>
            </a:r>
            <a:r>
              <a:rPr lang="fr-FR" sz="1600" dirty="0" smtClean="0">
                <a:solidFill>
                  <a:srgbClr val="FFFFFF"/>
                </a:solidFill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</a:rPr>
              <a:t>approach</a:t>
            </a:r>
            <a:r>
              <a:rPr lang="fr-FR" sz="1600" dirty="0" smtClean="0">
                <a:solidFill>
                  <a:srgbClr val="FFFFFF"/>
                </a:solidFill>
              </a:rPr>
              <a:t>, synchronisation </a:t>
            </a:r>
            <a:r>
              <a:rPr lang="fr-FR" sz="1600" dirty="0" err="1" smtClean="0">
                <a:solidFill>
                  <a:srgbClr val="FFFFFF"/>
                </a:solidFill>
              </a:rPr>
              <a:t>with</a:t>
            </a:r>
            <a:r>
              <a:rPr lang="fr-FR" sz="1600" dirty="0" smtClean="0">
                <a:solidFill>
                  <a:srgbClr val="FFFFFF"/>
                </a:solidFill>
              </a:rPr>
              <a:t> Smart </a:t>
            </a:r>
            <a:r>
              <a:rPr lang="fr-FR" sz="1600" dirty="0" err="1" smtClean="0">
                <a:solidFill>
                  <a:srgbClr val="FFFFFF"/>
                </a:solidFill>
              </a:rPr>
              <a:t>magnet</a:t>
            </a:r>
            <a:r>
              <a:rPr lang="fr-FR" sz="1600" dirty="0" smtClean="0">
                <a:solidFill>
                  <a:srgbClr val="FFFFFF"/>
                </a:solidFill>
              </a:rPr>
              <a:t>)</a:t>
            </a:r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9" name="ScreenshotMxCube.png"/>
          <p:cNvPicPr>
            <a:picLocks noChangeAspect="1"/>
          </p:cNvPicPr>
          <p:nvPr/>
        </p:nvPicPr>
        <p:blipFill>
          <a:blip r:embed="rId4">
            <a:extLst/>
          </a:blip>
          <a:srcRect l="33477" t="11946" r="44240" b="77333"/>
          <a:stretch>
            <a:fillRect/>
          </a:stretch>
        </p:blipFill>
        <p:spPr>
          <a:xfrm>
            <a:off x="3574755" y="1570194"/>
            <a:ext cx="5189149" cy="1355571"/>
          </a:xfrm>
          <a:prstGeom prst="rect">
            <a:avLst/>
          </a:prstGeom>
          <a:ln w="25400">
            <a:solidFill>
              <a:schemeClr val="accent1"/>
            </a:solidFill>
            <a:bevel/>
          </a:ln>
        </p:spPr>
      </p:pic>
      <p:grpSp>
        <p:nvGrpSpPr>
          <p:cNvPr id="11" name="Group 81"/>
          <p:cNvGrpSpPr/>
          <p:nvPr/>
        </p:nvGrpSpPr>
        <p:grpSpPr>
          <a:xfrm>
            <a:off x="2695888" y="317375"/>
            <a:ext cx="10203824" cy="762127"/>
            <a:chOff x="0" y="0"/>
            <a:chExt cx="10203822" cy="762126"/>
          </a:xfrm>
        </p:grpSpPr>
        <p:sp>
          <p:nvSpPr>
            <p:cNvPr id="12" name="Shape 78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dirty="0"/>
                <a:t>Implementation </a:t>
              </a:r>
              <a:r>
                <a:rPr lang="fr-FR" dirty="0" smtClean="0"/>
                <a:t>–</a:t>
              </a:r>
              <a:r>
                <a:rPr dirty="0" smtClean="0"/>
                <a:t> </a:t>
              </a:r>
              <a:r>
                <a:rPr lang="fr-FR" dirty="0" smtClean="0"/>
                <a:t>control</a:t>
              </a:r>
              <a:endParaRPr dirty="0"/>
            </a:p>
          </p:txBody>
        </p:sp>
        <p:sp>
          <p:nvSpPr>
            <p:cNvPr id="13" name="Shape 79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" name="Shape 80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502" y="-287354"/>
            <a:ext cx="11099800" cy="2159000"/>
          </a:xfrm>
        </p:spPr>
        <p:txBody>
          <a:bodyPr/>
          <a:lstStyle/>
          <a:p>
            <a:pPr algn="ctr">
              <a:defRPr/>
            </a:pPr>
            <a:endParaRPr lang="fr-FR" sz="4400" b="1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8488" y="2284413"/>
            <a:ext cx="11807825" cy="61863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71500" indent="-5715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4413" indent="1588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1613" indent="1588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198813" indent="1588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6013" indent="1588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SGonAxis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: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Called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by -  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Collect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server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individual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axes move,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PX1Environment... Much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work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overseen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by Bixente,  to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make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MXCUBE interface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fluid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(cache 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requests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device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server).</a:t>
            </a:r>
          </a:p>
          <a:p>
            <a:pPr algn="l" eaLnBrk="1" hangingPunct="1">
              <a:buFont typeface="Arial" charset="0"/>
              <a:buChar char="•"/>
            </a:pP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Use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SmarGon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calibration routines, offset mode to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keep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reference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beam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position. </a:t>
            </a:r>
          </a:p>
          <a:p>
            <a:pPr algn="l" eaLnBrk="1" hangingPunct="1">
              <a:buFont typeface="Arial" charset="0"/>
              <a:buChar char="•"/>
            </a:pP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Still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use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Keyence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laser for pin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detection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SmarGon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pin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detection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doesn’t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work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well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for all types of pins)</a:t>
            </a:r>
          </a:p>
          <a:p>
            <a:pPr algn="l" eaLnBrk="1" hangingPunct="1">
              <a:buFont typeface="Arial" charset="0"/>
              <a:buChar char="•"/>
            </a:pP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Future :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Implement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helical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scans once Qt4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tested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on PX1 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(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well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Calibri" charset="0"/>
              </a:rPr>
              <a:t>advanced</a:t>
            </a:r>
            <a:r>
              <a:rPr lang="fr-FR" sz="3600" dirty="0" smtClean="0">
                <a:solidFill>
                  <a:srgbClr val="FFFFFF"/>
                </a:solidFill>
                <a:latin typeface="Calibri" charset="0"/>
              </a:rPr>
              <a:t>) 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–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needs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modification of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Collect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server and </a:t>
            </a:r>
            <a:r>
              <a:rPr lang="fr-FR" sz="3600" dirty="0" err="1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fr-FR" sz="3600" dirty="0">
                <a:solidFill>
                  <a:srgbClr val="FFFFFF"/>
                </a:solidFill>
                <a:latin typeface="Calibri" charset="0"/>
              </a:rPr>
              <a:t> in MXCUBE</a:t>
            </a:r>
          </a:p>
        </p:txBody>
      </p:sp>
      <p:grpSp>
        <p:nvGrpSpPr>
          <p:cNvPr id="8" name="Group 81"/>
          <p:cNvGrpSpPr/>
          <p:nvPr/>
        </p:nvGrpSpPr>
        <p:grpSpPr>
          <a:xfrm>
            <a:off x="1848477" y="696849"/>
            <a:ext cx="10203824" cy="762127"/>
            <a:chOff x="0" y="0"/>
            <a:chExt cx="10203822" cy="762126"/>
          </a:xfrm>
        </p:grpSpPr>
        <p:sp>
          <p:nvSpPr>
            <p:cNvPr id="9" name="Shape 78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algn="ctr"/>
              <a:r>
                <a:rPr dirty="0"/>
                <a:t>Implementation </a:t>
              </a:r>
              <a:r>
                <a:rPr lang="fr-FR" dirty="0" smtClean="0"/>
                <a:t>–</a:t>
              </a:r>
              <a:r>
                <a:rPr dirty="0" smtClean="0"/>
                <a:t> </a:t>
              </a:r>
              <a:r>
                <a:rPr lang="fr-FR" dirty="0" err="1" smtClean="0"/>
                <a:t>some</a:t>
              </a:r>
              <a:r>
                <a:rPr lang="fr-FR" dirty="0" smtClean="0"/>
                <a:t> </a:t>
              </a:r>
              <a:r>
                <a:rPr lang="fr-FR" dirty="0" err="1" smtClean="0"/>
                <a:t>details</a:t>
              </a:r>
              <a:endParaRPr dirty="0"/>
            </a:p>
          </p:txBody>
        </p:sp>
        <p:sp>
          <p:nvSpPr>
            <p:cNvPr id="10" name="Shape 79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478973" y="9382549"/>
            <a:ext cx="269885" cy="38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165" name="Group 165"/>
          <p:cNvGrpSpPr/>
          <p:nvPr/>
        </p:nvGrpSpPr>
        <p:grpSpPr>
          <a:xfrm>
            <a:off x="2776732" y="330200"/>
            <a:ext cx="10203824" cy="762127"/>
            <a:chOff x="0" y="0"/>
            <a:chExt cx="10203822" cy="762126"/>
          </a:xfrm>
        </p:grpSpPr>
        <p:sp>
          <p:nvSpPr>
            <p:cNvPr id="162" name="Shape 162"/>
            <p:cNvSpPr/>
            <p:nvPr/>
          </p:nvSpPr>
          <p:spPr>
            <a:xfrm>
              <a:off x="5722" y="0"/>
              <a:ext cx="1019810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 b="0" i="1">
                  <a:solidFill>
                    <a:schemeClr val="accent3">
                      <a:lumOff val="44000"/>
                    </a:schemeClr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SmarGon in MXCuBE</a:t>
              </a:r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0" y="762001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4567" y="0"/>
              <a:ext cx="10189969" cy="126"/>
            </a:xfrm>
            <a:prstGeom prst="lin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66" name="Shape 166"/>
          <p:cNvSpPr/>
          <p:nvPr/>
        </p:nvSpPr>
        <p:spPr>
          <a:xfrm>
            <a:off x="2892458" y="1478026"/>
            <a:ext cx="999857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just" defTabSz="914400"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v. Qt3</a:t>
            </a:r>
          </a:p>
        </p:txBody>
      </p:sp>
      <p:pic>
        <p:nvPicPr>
          <p:cNvPr id="167" name="ScreenshotMxCube.png"/>
          <p:cNvPicPr>
            <a:picLocks noChangeAspect="1"/>
          </p:cNvPicPr>
          <p:nvPr/>
        </p:nvPicPr>
        <p:blipFill>
          <a:blip r:embed="rId2">
            <a:extLst/>
          </a:blip>
          <a:srcRect l="33477" t="11946" r="44240" b="77333"/>
          <a:stretch>
            <a:fillRect/>
          </a:stretch>
        </p:blipFill>
        <p:spPr>
          <a:xfrm>
            <a:off x="797815" y="2065274"/>
            <a:ext cx="5189149" cy="1355571"/>
          </a:xfrm>
          <a:prstGeom prst="rect">
            <a:avLst/>
          </a:prstGeom>
          <a:ln w="25400">
            <a:solidFill>
              <a:schemeClr val="accent1"/>
            </a:solidFill>
            <a:bevel/>
          </a:ln>
        </p:spPr>
      </p:pic>
      <p:pic>
        <p:nvPicPr>
          <p:cNvPr id="168" name="ScreenshotMxCube.png"/>
          <p:cNvPicPr>
            <a:picLocks noChangeAspect="1"/>
          </p:cNvPicPr>
          <p:nvPr/>
        </p:nvPicPr>
        <p:blipFill>
          <a:blip r:embed="rId2">
            <a:extLst/>
          </a:blip>
          <a:srcRect l="71498" t="9065" r="8968" b="59281"/>
          <a:stretch>
            <a:fillRect/>
          </a:stretch>
        </p:blipFill>
        <p:spPr>
          <a:xfrm>
            <a:off x="797814" y="3993656"/>
            <a:ext cx="5189008" cy="4565841"/>
          </a:xfrm>
          <a:prstGeom prst="rect">
            <a:avLst/>
          </a:prstGeom>
          <a:ln w="25400">
            <a:solidFill>
              <a:schemeClr val="accent1"/>
            </a:solidFill>
            <a:bevel/>
          </a:ln>
        </p:spPr>
      </p:pic>
      <p:sp>
        <p:nvSpPr>
          <p:cNvPr id="169" name="Shape 169"/>
          <p:cNvSpPr/>
          <p:nvPr/>
        </p:nvSpPr>
        <p:spPr>
          <a:xfrm>
            <a:off x="9657324" y="1478026"/>
            <a:ext cx="999857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just" defTabSz="914400">
              <a:defRPr sz="28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v. Qt4</a:t>
            </a:r>
          </a:p>
        </p:txBody>
      </p:sp>
      <p:pic>
        <p:nvPicPr>
          <p:cNvPr id="170" name="Screen Shot 2018-01-31 at 23.42.39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4776" y="2052574"/>
            <a:ext cx="4064953" cy="1381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 Shot 2018-01-31 at 23.43.01.png"/>
          <p:cNvPicPr>
            <a:picLocks noChangeAspect="1"/>
          </p:cNvPicPr>
          <p:nvPr/>
        </p:nvPicPr>
        <p:blipFill>
          <a:blip r:embed="rId4">
            <a:extLst/>
          </a:blip>
          <a:srcRect t="861" b="7262"/>
          <a:stretch>
            <a:fillRect/>
          </a:stretch>
        </p:blipFill>
        <p:spPr>
          <a:xfrm>
            <a:off x="8124776" y="3980956"/>
            <a:ext cx="4065301" cy="3625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b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51</TotalTime>
  <Words>557</Words>
  <Application>Microsoft Macintosh PowerPoint</Application>
  <PresentationFormat>Personnalisé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Aube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Andrew Thompson</cp:lastModifiedBy>
  <cp:revision>15</cp:revision>
  <dcterms:modified xsi:type="dcterms:W3CDTF">2018-02-01T08:29:06Z</dcterms:modified>
</cp:coreProperties>
</file>